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3"/>
  </p:notesMasterIdLst>
  <p:handoutMasterIdLst>
    <p:handoutMasterId r:id="rId14"/>
  </p:handoutMasterIdLst>
  <p:sldIdLst>
    <p:sldId id="295" r:id="rId5"/>
    <p:sldId id="294" r:id="rId6"/>
    <p:sldId id="286" r:id="rId7"/>
    <p:sldId id="300" r:id="rId8"/>
    <p:sldId id="299" r:id="rId9"/>
    <p:sldId id="297" r:id="rId10"/>
    <p:sldId id="298" r:id="rId11"/>
    <p:sldId id="296" r:id="rId12"/>
  </p:sldIdLst>
  <p:sldSz cx="9144000" cy="6858000" type="screen4x3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8" autoAdjust="0"/>
    <p:restoredTop sz="95238" autoAdjust="0"/>
  </p:normalViewPr>
  <p:slideViewPr>
    <p:cSldViewPr>
      <p:cViewPr>
        <p:scale>
          <a:sx n="80" d="100"/>
          <a:sy n="80" d="100"/>
        </p:scale>
        <p:origin x="-9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61804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r>
              <a:rPr lang="en-US" smtClean="0"/>
              <a:t>MPO @ IMS-MTT-S 2011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5" y="1"/>
            <a:ext cx="2971800" cy="461804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585E0BEF-A0AC-4515-B1D3-19CDF4DC7A3B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70"/>
            <a:ext cx="2971800" cy="461804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r>
              <a:rPr lang="fi-FI" smtClean="0"/>
              <a:t>Niki Haines Telnet: 778 1267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8772670"/>
            <a:ext cx="2971800" cy="461804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86BCFE63-6981-4903-B2E0-5B6F9AF0C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61804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MPO @ IMS-MTT-S 2011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61804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66FC83-9E80-4C6E-A850-5D526E8A7DE7}" type="datetimeFigureOut">
              <a:rPr lang="en-US"/>
              <a:pPr>
                <a:defRPr/>
              </a:pPr>
              <a:t>7/27/2011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87137"/>
            <a:ext cx="5486400" cy="4156234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70"/>
            <a:ext cx="2971800" cy="461804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i-FI" smtClean="0"/>
              <a:t>Niki Haines Telnet: 778 1267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772670"/>
            <a:ext cx="2971800" cy="461804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DF5028-A56C-466B-A613-C9F5DB411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4" y="8772669"/>
            <a:ext cx="2971800" cy="4618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1953" tIns="45977" rIns="91953" bIns="4597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94490F-453D-4803-98D2-B6086BE609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5500" y="692150"/>
            <a:ext cx="5130800" cy="3848100"/>
          </a:xfrm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4827" y="4695322"/>
            <a:ext cx="5129524" cy="3924070"/>
          </a:xfrm>
        </p:spPr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Panel connections: USB (3), 10/100/1000 LAN (2), VGA, Serial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This does not replace the embedded system</a:t>
            </a:r>
            <a:r>
              <a:rPr lang="en-US" sz="1600" baseline="0" dirty="0" smtClean="0"/>
              <a:t> module. It does not have the functions the ESM provides including power management, LAN and PCIe switching.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PPT top banner.png"/>
          <p:cNvPicPr>
            <a:picLocks noChangeAspect="1"/>
          </p:cNvPicPr>
          <p:nvPr userDrawn="1"/>
        </p:nvPicPr>
        <p:blipFill>
          <a:blip r:embed="rId2" cstate="screen">
            <a:lum bright="26000" contrast="32000"/>
          </a:blip>
          <a:srcRect/>
          <a:stretch>
            <a:fillRect/>
          </a:stretch>
        </p:blipFill>
        <p:spPr bwMode="auto">
          <a:xfrm>
            <a:off x="3983038" y="0"/>
            <a:ext cx="516096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71016"/>
            <a:ext cx="4114800" cy="2157984"/>
          </a:xfrm>
        </p:spPr>
        <p:txBody>
          <a:bodyPr/>
          <a:lstStyle>
            <a:lvl1pPr algn="r"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280160"/>
            <a:ext cx="4114800" cy="2148840"/>
          </a:xfrm>
        </p:spPr>
        <p:txBody>
          <a:bodyPr tIns="18288">
            <a:noAutofit/>
          </a:bodyPr>
          <a:lstStyle>
            <a:lvl1pPr marL="0" indent="0" algn="l">
              <a:lnSpc>
                <a:spcPct val="115000"/>
              </a:lnSpc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BA779D8-03D5-47DD-9FB3-680E249B3EA3}" type="datetime4">
              <a:rPr lang="en-US"/>
              <a:pPr>
                <a:defRPr/>
              </a:pPr>
              <a:t>July 27, 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Confidentiality Label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664325"/>
            <a:ext cx="612775" cy="119063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345BA16-CF7F-48E1-8F54-8E8C7D6413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664325"/>
            <a:ext cx="612775" cy="119063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CEBF755-E970-4639-B5BE-8A5F677E0C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quarter" idx="11"/>
          </p:nvPr>
        </p:nvSpPr>
        <p:spPr bwMode="auto">
          <a:xfrm>
            <a:off x="152400" y="6510338"/>
            <a:ext cx="1371600" cy="119062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E61A0C8-55F8-4BCA-849F-6678E8048CDA}" type="datetime4">
              <a:rPr lang="en-US"/>
              <a:pPr>
                <a:defRPr/>
              </a:pPr>
              <a:t>July 27, 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2"/>
          </p:nvPr>
        </p:nvSpPr>
        <p:spPr bwMode="auto">
          <a:xfrm>
            <a:off x="152400" y="6324600"/>
            <a:ext cx="2057400" cy="119063"/>
          </a:xfrm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/>
              <a:t>Confidentiality Label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6EC410-EC4D-46D0-8261-5831C6633F86}" type="datetime4">
              <a:rPr lang="en-US"/>
              <a:pPr>
                <a:defRPr/>
              </a:pPr>
              <a:t>July 27,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Confidentiality Label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664325"/>
            <a:ext cx="612775" cy="119063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FE9EAA5-7025-4466-A985-D4F5C05DA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664325"/>
            <a:ext cx="612775" cy="119063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236226A-6B7F-4922-ACEC-AB11134FD2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quarter" idx="11"/>
          </p:nvPr>
        </p:nvSpPr>
        <p:spPr bwMode="auto">
          <a:xfrm>
            <a:off x="152400" y="6510338"/>
            <a:ext cx="1371600" cy="119062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2691405-F102-4469-939A-46921ECA823A}" type="datetime4">
              <a:rPr lang="en-US"/>
              <a:pPr>
                <a:defRPr/>
              </a:pPr>
              <a:t>July 27, 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2"/>
          </p:nvPr>
        </p:nvSpPr>
        <p:spPr bwMode="auto">
          <a:xfrm>
            <a:off x="152400" y="6324600"/>
            <a:ext cx="2057400" cy="119063"/>
          </a:xfrm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/>
              <a:t>Confidentiality Label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664325"/>
            <a:ext cx="612775" cy="119063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97A417C-E42F-4F54-BA5C-1DBD294AB0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quarter" idx="11"/>
          </p:nvPr>
        </p:nvSpPr>
        <p:spPr bwMode="auto">
          <a:xfrm>
            <a:off x="152400" y="6510338"/>
            <a:ext cx="1371600" cy="119062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A42A289-2536-487F-8C9F-62CC1DB1A321}" type="datetime4">
              <a:rPr lang="en-US"/>
              <a:pPr>
                <a:defRPr/>
              </a:pPr>
              <a:t>July 27, 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2"/>
          </p:nvPr>
        </p:nvSpPr>
        <p:spPr bwMode="auto">
          <a:xfrm>
            <a:off x="152400" y="6324600"/>
            <a:ext cx="2057400" cy="119063"/>
          </a:xfrm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/>
              <a:t>Confidentiality Label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46FB280-A1B7-4756-87CA-BE955146DA77}" type="datetime4">
              <a:rPr lang="en-US"/>
              <a:pPr>
                <a:defRPr/>
              </a:pPr>
              <a:t>July 27, 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Confidentiality Label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664325"/>
            <a:ext cx="612775" cy="119063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1D179E9-D302-4D1C-865B-8C39FD9DCB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664325"/>
            <a:ext cx="612775" cy="119063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DE41A4C-40C7-406A-B31A-039F131508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 userDrawn="1">
            <p:ph type="dt" sz="quarter" idx="11"/>
          </p:nvPr>
        </p:nvSpPr>
        <p:spPr bwMode="auto">
          <a:xfrm>
            <a:off x="152400" y="6510338"/>
            <a:ext cx="1371600" cy="119062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B98AB32-8346-4B42-BE5C-29B26FD16403}" type="datetime4">
              <a:rPr lang="en-US"/>
              <a:pPr>
                <a:defRPr/>
              </a:pPr>
              <a:t>July 27, 2011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 userDrawn="1">
            <p:ph type="ftr" sz="quarter" idx="12"/>
          </p:nvPr>
        </p:nvSpPr>
        <p:spPr bwMode="auto">
          <a:xfrm>
            <a:off x="152400" y="6324600"/>
            <a:ext cx="2057400" cy="119063"/>
          </a:xfrm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/>
              <a:t>Confidentiality Label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4257EE-82D6-42D3-93C9-0C5EBBD88A76}" type="datetime4">
              <a:rPr lang="en-US"/>
              <a:pPr>
                <a:defRPr/>
              </a:pPr>
              <a:t>July 27, 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Confidentiality Label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664325"/>
            <a:ext cx="612775" cy="119063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29B89C5-8CA8-446C-8C22-833DFE9B2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664325"/>
            <a:ext cx="612775" cy="119063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F962CEF-42EC-422B-B7A0-6D1B24373B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 userDrawn="1">
            <p:ph type="dt" sz="quarter" idx="11"/>
          </p:nvPr>
        </p:nvSpPr>
        <p:spPr bwMode="auto">
          <a:xfrm>
            <a:off x="152400" y="6510338"/>
            <a:ext cx="1371600" cy="119062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C787E86-516C-4166-9573-0CD2FA4AA686}" type="datetime4">
              <a:rPr lang="en-US"/>
              <a:pPr>
                <a:defRPr/>
              </a:pPr>
              <a:t>July 27, 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 userDrawn="1">
            <p:ph type="ftr" sz="quarter" idx="12"/>
          </p:nvPr>
        </p:nvSpPr>
        <p:spPr bwMode="auto">
          <a:xfrm>
            <a:off x="152400" y="6324600"/>
            <a:ext cx="2057400" cy="119063"/>
          </a:xfrm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/>
              <a:t>Confidentiality Label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664325"/>
            <a:ext cx="612775" cy="119063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A7A14B1-5284-4A3E-A815-2EF41E16FD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quarter" idx="11"/>
          </p:nvPr>
        </p:nvSpPr>
        <p:spPr bwMode="auto">
          <a:xfrm>
            <a:off x="152400" y="6510338"/>
            <a:ext cx="1371600" cy="119062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E426A29-A8C1-483D-B0A8-5749D8AE1A47}" type="datetime4">
              <a:rPr lang="en-US"/>
              <a:pPr>
                <a:defRPr/>
              </a:pPr>
              <a:t>July 27, 2011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2"/>
          </p:nvPr>
        </p:nvSpPr>
        <p:spPr bwMode="auto">
          <a:xfrm>
            <a:off x="152400" y="6324600"/>
            <a:ext cx="2057400" cy="119063"/>
          </a:xfrm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/>
              <a:t>Confidentiality Label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7AFE89F-9D5D-4AEE-A4BB-A4AF06D438E0}" type="datetime4">
              <a:rPr lang="en-US"/>
              <a:pPr>
                <a:defRPr/>
              </a:pPr>
              <a:t>July 27, 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Confidentiality Label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664325"/>
            <a:ext cx="612775" cy="119063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AF182BE-8CF6-4BB5-85B6-6DC21E50D0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963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71588"/>
            <a:ext cx="86868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22" descr="footer_two-tone_revised_5-16_cir6"/>
          <p:cNvPicPr>
            <a:picLocks noChangeAspect="1" noChangeArrowheads="1"/>
          </p:cNvPicPr>
          <p:nvPr/>
        </p:nvPicPr>
        <p:blipFill>
          <a:blip r:embed="rId13" cstate="screen">
            <a:lum bright="20000"/>
            <a:grayscl/>
          </a:blip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6" descr="spark-385_150"/>
          <p:cNvPicPr>
            <a:picLocks noChangeAspect="1" noChangeArrowheads="1"/>
          </p:cNvPicPr>
          <p:nvPr/>
        </p:nvPicPr>
        <p:blipFill>
          <a:blip r:embed="rId14" cstate="screen">
            <a:lum bright="20000"/>
            <a:grayscl/>
          </a:blip>
          <a:srcRect/>
          <a:stretch>
            <a:fillRect/>
          </a:stretch>
        </p:blipFill>
        <p:spPr bwMode="auto">
          <a:xfrm>
            <a:off x="3108325" y="6459538"/>
            <a:ext cx="15224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86538"/>
            <a:ext cx="1371600" cy="119062"/>
          </a:xfrm>
          <a:prstGeom prst="rect">
            <a:avLst/>
          </a:prstGeom>
        </p:spPr>
        <p:txBody>
          <a:bodyPr lIns="0" tIns="0" rIns="0" bIns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546C6BB-A837-444D-ABAF-C5DC8FF36BBF}" type="datetime4">
              <a:rPr lang="en-US"/>
              <a:pPr>
                <a:defRPr/>
              </a:pPr>
              <a:t>July 27, 2011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400800"/>
            <a:ext cx="2057400" cy="119063"/>
          </a:xfrm>
          <a:prstGeom prst="rect">
            <a:avLst/>
          </a:prstGeom>
        </p:spPr>
        <p:txBody>
          <a:bodyPr lIns="0" tIns="0" rIns="0" bIns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Agilent Confidential</a:t>
            </a:r>
          </a:p>
        </p:txBody>
      </p:sp>
      <p:pic>
        <p:nvPicPr>
          <p:cNvPr id="1032" name="Picture 10" descr="Market Picture_Wireless RF Communication_150dpi_Final.jpg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221538" y="6397625"/>
            <a:ext cx="7588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Market Picture_Aerospace &amp; Defence_Microwave_150dpi_Final.jpg"/>
          <p:cNvPicPr>
            <a:picLocks noChangeAspect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4703763" y="6397625"/>
            <a:ext cx="7588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2" descr="Market Picture_Automotive_150dpi_Final.jpg"/>
          <p:cNvPicPr>
            <a:picLocks noChangeAspect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5541963" y="6397625"/>
            <a:ext cx="7667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3" descr="Market Picture_Broad Electronic Test_150dpi_Final.jpg"/>
          <p:cNvPicPr>
            <a:picLocks noChangeAspect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6380163" y="6397625"/>
            <a:ext cx="7588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5" descr="Market Picture_Research &amp; Science_150dpi_Final.jpg"/>
          <p:cNvPicPr>
            <a:picLocks noChangeAspect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8074025" y="6397625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PPT top banner.png"/>
          <p:cNvPicPr>
            <a:picLocks noChangeAspect="1"/>
          </p:cNvPicPr>
          <p:nvPr/>
        </p:nvPicPr>
        <p:blipFill>
          <a:blip r:embed="rId20" cstate="screen">
            <a:lum bright="26000" contrast="32000"/>
          </a:blip>
          <a:srcRect/>
          <a:stretch>
            <a:fillRect/>
          </a:stretch>
        </p:blipFill>
        <p:spPr bwMode="auto">
          <a:xfrm>
            <a:off x="3983038" y="0"/>
            <a:ext cx="516096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/>
  <p:txStyles>
    <p:titleStyle>
      <a:lvl1pPr algn="l" rtl="0" eaLnBrk="0" fontAlgn="base" hangingPunct="0">
        <a:spcBef>
          <a:spcPct val="0"/>
        </a:spcBef>
        <a:spcAft>
          <a:spcPts val="300"/>
        </a:spcAft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ts val="30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ts val="30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ts val="30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ts val="30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ts val="30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ts val="30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ts val="30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ts val="30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400"/>
        </a:spcAft>
        <a:buFont typeface="Arial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rtl="0" eaLnBrk="0" fontAlgn="base" hangingPunct="0">
        <a:spcBef>
          <a:spcPct val="0"/>
        </a:spcBef>
        <a:spcAft>
          <a:spcPts val="7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rtl="0" eaLnBrk="0" fontAlgn="base" hangingPunct="0">
        <a:spcBef>
          <a:spcPct val="0"/>
        </a:spcBef>
        <a:spcAft>
          <a:spcPts val="7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August 2010</a:t>
            </a:r>
          </a:p>
        </p:txBody>
      </p:sp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858000" y="6543675"/>
            <a:ext cx="2057400" cy="119063"/>
          </a:xfrm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/>
              <a:t>AGILENT CONFIDENTIAL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/>
              <a:t>AMERICAS PRESS_FINAL.pptx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228600" y="6664325"/>
            <a:ext cx="612775" cy="1190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7FEB0A-7B8A-4CF3-A039-4B6D35648149}" type="slidenum">
              <a:rPr lang="en-US" sz="1050"/>
              <a:pPr>
                <a:defRPr/>
              </a:pPr>
              <a:t>1</a:t>
            </a:fld>
            <a:endParaRPr lang="en-US" sz="1050" dirty="0"/>
          </a:p>
        </p:txBody>
      </p:sp>
      <p:sp>
        <p:nvSpPr>
          <p:cNvPr id="14340" name="Rectangle 10"/>
          <p:cNvSpPr>
            <a:spLocks noChangeArrowheads="1"/>
          </p:cNvSpPr>
          <p:nvPr/>
        </p:nvSpPr>
        <p:spPr bwMode="black">
          <a:xfrm>
            <a:off x="274638" y="1371600"/>
            <a:ext cx="8458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1" eaLnBrk="0" hangingPunct="0">
              <a:lnSpc>
                <a:spcPct val="116000"/>
              </a:lnSpc>
            </a:pPr>
            <a:r>
              <a:rPr lang="en-US" sz="3600" b="1" dirty="0">
                <a:solidFill>
                  <a:schemeClr val="tx2"/>
                </a:solidFill>
              </a:rPr>
              <a:t>Agilent </a:t>
            </a:r>
            <a:r>
              <a:rPr lang="en-US" sz="3600" b="1" dirty="0" smtClean="0">
                <a:solidFill>
                  <a:schemeClr val="tx2"/>
                </a:solidFill>
              </a:rPr>
              <a:t>Modular </a:t>
            </a:r>
            <a:r>
              <a:rPr lang="en-US" sz="3600" b="1" dirty="0">
                <a:solidFill>
                  <a:schemeClr val="tx2"/>
                </a:solidFill>
              </a:rPr>
              <a:t>Instrumentation</a:t>
            </a:r>
          </a:p>
          <a:p>
            <a:pPr lvl="1" eaLnBrk="0" hangingPunct="0">
              <a:lnSpc>
                <a:spcPct val="116000"/>
              </a:lnSpc>
            </a:pPr>
            <a:r>
              <a:rPr lang="en-US" sz="3200" b="1" dirty="0" smtClean="0">
                <a:solidFill>
                  <a:schemeClr val="accent1"/>
                </a:solidFill>
              </a:rPr>
              <a:t>- New M9536A AXIe Embedded Controller</a:t>
            </a:r>
            <a:endParaRPr lang="en-US" sz="3200" dirty="0">
              <a:solidFill>
                <a:schemeClr val="accent1"/>
              </a:solidFill>
            </a:endParaRPr>
          </a:p>
          <a:p>
            <a:pPr lvl="1" eaLnBrk="0" hangingPunct="0">
              <a:lnSpc>
                <a:spcPct val="116000"/>
              </a:lnSpc>
            </a:pPr>
            <a:endParaRPr lang="en-US" sz="2400" b="1" dirty="0">
              <a:solidFill>
                <a:schemeClr val="accent1"/>
              </a:solidFill>
            </a:endParaRPr>
          </a:p>
          <a:p>
            <a:pPr eaLnBrk="0" hangingPunct="0">
              <a:lnSpc>
                <a:spcPct val="116000"/>
              </a:lnSpc>
            </a:pPr>
            <a:endParaRPr lang="en-US" sz="3200" b="1" dirty="0">
              <a:solidFill>
                <a:schemeClr val="accent1"/>
              </a:solidFill>
              <a:latin typeface="Agilent TT Cond" pitchFamily="34" charset="0"/>
            </a:endParaRPr>
          </a:p>
          <a:p>
            <a:pPr eaLnBrk="0" hangingPunct="0">
              <a:lnSpc>
                <a:spcPct val="116000"/>
              </a:lnSpc>
            </a:pPr>
            <a:endParaRPr lang="en-US" sz="2800" b="1" dirty="0">
              <a:solidFill>
                <a:schemeClr val="accent1"/>
              </a:solidFill>
              <a:latin typeface="Agilent TT Cond" pitchFamily="34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304800" y="4495800"/>
            <a:ext cx="7559675" cy="1292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endParaRPr lang="en-US" sz="2000" dirty="0"/>
          </a:p>
          <a:p>
            <a:pPr eaLnBrk="0" hangingPunct="0"/>
            <a:r>
              <a:rPr lang="en-US" sz="2000" b="1" dirty="0" smtClean="0"/>
              <a:t>Dave Brannon</a:t>
            </a:r>
            <a:r>
              <a:rPr lang="en-US" sz="2000" dirty="0" smtClean="0"/>
              <a:t>, Product Marketing</a:t>
            </a:r>
          </a:p>
          <a:p>
            <a:pPr eaLnBrk="0" hangingPunct="0"/>
            <a:endParaRPr lang="en-US" sz="2000" dirty="0"/>
          </a:p>
          <a:p>
            <a:pPr eaLnBrk="0" hangingPunct="0"/>
            <a:endParaRPr lang="en-US" sz="2400" dirty="0"/>
          </a:p>
        </p:txBody>
      </p:sp>
      <p:pic>
        <p:nvPicPr>
          <p:cNvPr id="14342" name="Picture 8" descr="Tangram_Master_Closed_150dpi_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724400"/>
            <a:ext cx="24082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Market Picture_Wireless RF Communication_150dpi_Fin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8763" y="0"/>
            <a:ext cx="1600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1" descr="Market Picture_Aerospace &amp; Defence_Microwave_150dpi_Fina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0"/>
            <a:ext cx="1600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2" descr="Market Picture_Automotive_150dpi_Fina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6438" y="0"/>
            <a:ext cx="16192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3" descr="Market Picture_Broad Electronic Test_150dpi_Fina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7125" y="0"/>
            <a:ext cx="1600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5" descr="Market Picture_Research &amp; Science_150dpi_Final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0"/>
            <a:ext cx="16081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atafile - Active\Active Projects\Photos\AXIe\Controller\M9536A_colo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2667000"/>
            <a:ext cx="612371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AXIe Embedded Controller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28600" y="6638925"/>
            <a:ext cx="614363" cy="152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858000" y="6418263"/>
            <a:ext cx="2057400" cy="134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5" name="Group 13"/>
          <p:cNvGrpSpPr/>
          <p:nvPr/>
        </p:nvGrpSpPr>
        <p:grpSpPr>
          <a:xfrm>
            <a:off x="1600200" y="3429000"/>
            <a:ext cx="5715000" cy="1979677"/>
            <a:chOff x="-115824" y="1172784"/>
            <a:chExt cx="8686800" cy="1063753"/>
          </a:xfrm>
        </p:grpSpPr>
        <p:sp>
          <p:nvSpPr>
            <p:cNvPr id="13" name="Rounded Rectangle 12"/>
            <p:cNvSpPr/>
            <p:nvPr/>
          </p:nvSpPr>
          <p:spPr>
            <a:xfrm>
              <a:off x="-115824" y="1172784"/>
              <a:ext cx="8686800" cy="1063753"/>
            </a:xfrm>
            <a:prstGeom prst="roundRect">
              <a:avLst>
                <a:gd name="adj" fmla="val 10000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158240" y="1172784"/>
              <a:ext cx="6842748" cy="10637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Product Overview, key product </a:t>
              </a:r>
              <a:r>
                <a:rPr lang="en-US" sz="1600" kern="1200" dirty="0" smtClean="0"/>
                <a:t>features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 smtClean="0"/>
                <a:t>Technical specs and block diagram</a:t>
              </a:r>
              <a:endParaRPr lang="en-US" sz="1600" b="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Product </a:t>
              </a:r>
              <a:r>
                <a:rPr lang="en-US" sz="1600" kern="1200" dirty="0" smtClean="0"/>
                <a:t>structure</a:t>
              </a:r>
              <a:endParaRPr lang="en-US" sz="1600" kern="1200" dirty="0"/>
            </a:p>
          </p:txBody>
        </p:sp>
      </p:grpSp>
      <p:pic>
        <p:nvPicPr>
          <p:cNvPr id="9" name="Picture 2" descr="C:\Datafile - Active\Active Projects\Photos\AXIe\Controller\M9536A_c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12371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1" y="228600"/>
            <a:ext cx="2743199" cy="996950"/>
          </a:xfrm>
        </p:spPr>
        <p:txBody>
          <a:bodyPr/>
          <a:lstStyle/>
          <a:p>
            <a:r>
              <a:rPr lang="en-US" dirty="0"/>
              <a:t>Agilent </a:t>
            </a:r>
            <a:r>
              <a:rPr lang="en-US" dirty="0" smtClean="0"/>
              <a:t>M9536A AXIe Embedded Controller</a:t>
            </a:r>
            <a:endParaRPr lang="en-US" dirty="0"/>
          </a:p>
        </p:txBody>
      </p:sp>
      <p:sp>
        <p:nvSpPr>
          <p:cNvPr id="1180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7772400" cy="27432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4320"/>
          <a:lstStyle/>
          <a:p>
            <a:pPr marL="231775" lvl="2" indent="-231775">
              <a:buClr>
                <a:srgbClr val="0070C0"/>
              </a:buClr>
              <a:buFont typeface="Arial" charset="0"/>
              <a:buChar char="•"/>
            </a:pPr>
            <a:r>
              <a:rPr lang="en-US" sz="1600" dirty="0" smtClean="0"/>
              <a:t>Single-slot, AXIe controller</a:t>
            </a:r>
          </a:p>
          <a:p>
            <a:pPr marL="231775" lvl="2" indent="-231775">
              <a:buClr>
                <a:srgbClr val="0070C0"/>
              </a:buClr>
              <a:buFont typeface="Arial" charset="0"/>
              <a:buChar char="•"/>
            </a:pPr>
            <a:r>
              <a:rPr lang="en-US" sz="1600" dirty="0" smtClean="0"/>
              <a:t>x4, PCIe Gen 2 link to AXIe backplane (2 GB/s data bandwidth)</a:t>
            </a:r>
          </a:p>
          <a:p>
            <a:pPr marL="231775" lvl="2" indent="-231775">
              <a:buClr>
                <a:srgbClr val="0070C0"/>
              </a:buClr>
              <a:buFont typeface="Arial" charset="0"/>
              <a:buChar char="•"/>
            </a:pPr>
            <a:r>
              <a:rPr lang="en-US" sz="1600" dirty="0" smtClean="0"/>
              <a:t>Intel </a:t>
            </a:r>
            <a:r>
              <a:rPr lang="en-US" sz="1600" dirty="0" smtClean="0">
                <a:cs typeface="Arial" charset="0"/>
              </a:rPr>
              <a:t>Xeon Quad Core </a:t>
            </a:r>
            <a:r>
              <a:rPr lang="en-US" sz="1600" dirty="0" smtClean="0"/>
              <a:t>processor </a:t>
            </a:r>
            <a:r>
              <a:rPr lang="en-US" sz="1600" dirty="0" smtClean="0">
                <a:cs typeface="Arial" charset="0"/>
              </a:rPr>
              <a:t>@ 2.13 GHz</a:t>
            </a:r>
          </a:p>
          <a:p>
            <a:pPr marL="231775" lvl="2" indent="-231775">
              <a:buClr>
                <a:srgbClr val="0070C0"/>
              </a:buClr>
              <a:buFont typeface="Arial" charset="0"/>
              <a:buChar char="•"/>
            </a:pPr>
            <a:r>
              <a:rPr lang="en-US" sz="1600" dirty="0" smtClean="0"/>
              <a:t>8 GB RAM (16 GB opt</a:t>
            </a:r>
            <a:r>
              <a:rPr lang="en-US" sz="1600" dirty="0" smtClean="0"/>
              <a:t>),</a:t>
            </a:r>
          </a:p>
          <a:p>
            <a:pPr marL="231775" lvl="2" indent="-231775">
              <a:buClr>
                <a:srgbClr val="0070C0"/>
              </a:buClr>
              <a:buFont typeface="Arial" charset="0"/>
              <a:buChar char="•"/>
            </a:pPr>
            <a:r>
              <a:rPr lang="en-US" sz="1600" dirty="0" smtClean="0"/>
              <a:t>160 </a:t>
            </a:r>
            <a:r>
              <a:rPr lang="en-US" sz="1600" dirty="0" smtClean="0"/>
              <a:t>GB SSD</a:t>
            </a:r>
          </a:p>
          <a:p>
            <a:pPr marL="231775" lvl="2" indent="-231775">
              <a:buClr>
                <a:srgbClr val="0070C0"/>
              </a:buClr>
              <a:buFont typeface="Arial" charset="0"/>
              <a:buChar char="•"/>
            </a:pPr>
            <a:r>
              <a:rPr lang="en-US" sz="1600" dirty="0" smtClean="0"/>
              <a:t>Operating </a:t>
            </a:r>
            <a:r>
              <a:rPr lang="en-US" sz="1600" dirty="0" smtClean="0"/>
              <a:t>system options: Win 7 (32-bit) and Win 7 (64-bit)</a:t>
            </a:r>
          </a:p>
          <a:p>
            <a:pPr marL="231775" lvl="2" indent="-231775">
              <a:buClr>
                <a:srgbClr val="0070C0"/>
              </a:buClr>
              <a:buFont typeface="Arial" charset="0"/>
              <a:buChar char="•"/>
            </a:pPr>
            <a:r>
              <a:rPr lang="en-US" sz="1600" dirty="0" smtClean="0"/>
              <a:t>Comes pre-loaded with Agilent I/O libraries</a:t>
            </a:r>
          </a:p>
          <a:p>
            <a:pPr marL="231775" lvl="2" indent="-231775">
              <a:buClr>
                <a:srgbClr val="0070C0"/>
              </a:buClr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28600" y="2667000"/>
            <a:ext cx="7543800" cy="381000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en-US" altLang="ja-JP" sz="2000" i="1" dirty="0" smtClean="0">
                <a:ea typeface="ＭＳ Ｐゴシック" pitchFamily="34" charset="-128"/>
              </a:rPr>
              <a:t>The industry’s first AXIe embedded PC controller</a:t>
            </a:r>
            <a:endParaRPr lang="en-US" sz="2000" i="1" dirty="0" smtClean="0"/>
          </a:p>
          <a:p>
            <a:pPr algn="ctr" ea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</a:pPr>
            <a:endParaRPr lang="en-US" sz="1600" i="1" dirty="0"/>
          </a:p>
        </p:txBody>
      </p:sp>
      <p:pic>
        <p:nvPicPr>
          <p:cNvPr id="2050" name="Picture 2" descr="C:\Datafile - Active\Active Projects\Photos\AXIe\Controller\M9536A_col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57200"/>
            <a:ext cx="6123710" cy="1981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M9536A Front Panel Connections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787E86-516C-4166-9573-0CD2FA4AA686}" type="datetime4">
              <a:rPr lang="en-US" smtClean="0"/>
              <a:pPr>
                <a:defRPr/>
              </a:pPr>
              <a:t>July 27, 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Confidentiality Label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62CEF-42EC-422B-B7A0-6D1B24373B1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116" t="22656" r="54951" b="29688"/>
          <a:stretch>
            <a:fillRect/>
          </a:stretch>
        </p:blipFill>
        <p:spPr bwMode="auto">
          <a:xfrm>
            <a:off x="228600" y="1752600"/>
            <a:ext cx="869179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Specifications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91405-F102-4469-939A-46921ECA823A}" type="datetime4">
              <a:rPr lang="en-US" smtClean="0"/>
              <a:pPr>
                <a:defRPr/>
              </a:pPr>
              <a:t>July 27, 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Confidentiality Label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6226A-6B7F-4922-ACEC-AB11134FD29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990600"/>
          <a:ext cx="8686800" cy="487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563880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M9536A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CPU: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Intel Xeon L5518 Quad-core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Chipset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Intel 5520/ICH10R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CPU clock frequency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2.13 GHz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Video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Type:</a:t>
                      </a:r>
                      <a:r>
                        <a:rPr lang="en-US" sz="1600" dirty="0" smtClean="0"/>
                        <a:t> Analog VGA (ATI ES1000 with 64 MB VRAM) </a:t>
                      </a:r>
                    </a:p>
                    <a:p>
                      <a:r>
                        <a:rPr lang="en-US" sz="1600" b="1" dirty="0" smtClean="0"/>
                        <a:t>Resolution: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UXGA up to 1600 x 1200 resolution</a:t>
                      </a:r>
                      <a:endParaRPr lang="en-US" sz="16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L2 cache: </a:t>
                      </a:r>
                      <a:r>
                        <a:rPr lang="en-US" sz="1600" dirty="0" smtClean="0"/>
                        <a:t>8 MB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RAM type: </a:t>
                      </a:r>
                      <a:r>
                        <a:rPr lang="en-US" sz="1600" dirty="0" smtClean="0"/>
                        <a:t>Three DDR3-1333 240-pin RDIMM Sockets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RAM capacity: </a:t>
                      </a:r>
                      <a:r>
                        <a:rPr lang="en-US" sz="1600" dirty="0" smtClean="0"/>
                        <a:t>8 GB std, 16 GB opt, 24 GB Max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Storage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600" b="1" dirty="0" smtClean="0"/>
                        <a:t>Type: </a:t>
                      </a:r>
                      <a:r>
                        <a:rPr lang="nn-NO" sz="1600" dirty="0" smtClean="0"/>
                        <a:t>2.5" SATA II SSD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Size:</a:t>
                      </a:r>
                      <a:r>
                        <a:rPr lang="en-US" sz="1600" dirty="0" smtClean="0"/>
                        <a:t> 160 GB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AXIe backplane I/O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PCIe link: 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 2, x4 (2 GB./s max data rate)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Ethernet: 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10/100/1000BASE-T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Operating system support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Windows 7 (32- and 64-bit)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Pre-loaded software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Operating system and Agilent I/O libraries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36226A-6B7F-4922-ACEC-AB11134FD29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32691405-F102-4469-939A-46921ECA823A}" type="datetime4">
              <a:rPr lang="en-US" smtClean="0"/>
              <a:pPr>
                <a:defRPr/>
              </a:pPr>
              <a:t>July 27, 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Confidentiality Label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7675" y="228600"/>
            <a:ext cx="2447925" cy="996950"/>
          </a:xfrm>
        </p:spPr>
        <p:txBody>
          <a:bodyPr/>
          <a:lstStyle/>
          <a:p>
            <a:r>
              <a:rPr lang="en-US" dirty="0" smtClean="0"/>
              <a:t>M9536A Block Diagram</a:t>
            </a:r>
            <a:endParaRPr lang="en-US" dirty="0"/>
          </a:p>
        </p:txBody>
      </p:sp>
      <p:pic>
        <p:nvPicPr>
          <p:cNvPr id="1027" name="Picture 3" descr="C:\Documents and Settings\dbrannon\Desktop\Working Docs\Lit\Graphics\M9536A_FunctionalBlockDiagram_HiRes (2).png"/>
          <p:cNvPicPr>
            <a:picLocks noChangeAspect="1" noChangeArrowheads="1"/>
          </p:cNvPicPr>
          <p:nvPr/>
        </p:nvPicPr>
        <p:blipFill>
          <a:blip r:embed="rId2" cstate="print"/>
          <a:srcRect l="8627" t="12810" r="11776" b="15942"/>
          <a:stretch>
            <a:fillRect/>
          </a:stretch>
        </p:blipFill>
        <p:spPr bwMode="auto">
          <a:xfrm>
            <a:off x="3048000" y="609600"/>
            <a:ext cx="4267200" cy="5401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Controller vs. External Controller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1271015"/>
            <a:ext cx="4270248" cy="4747647"/>
          </a:xfrm>
          <a:ln w="12700">
            <a:solidFill>
              <a:schemeClr val="tx1"/>
            </a:solidFill>
          </a:ln>
        </p:spPr>
        <p:txBody>
          <a:bodyPr lIns="91440" tIns="91440">
            <a:normAutofit/>
          </a:bodyPr>
          <a:lstStyle/>
          <a:p>
            <a:r>
              <a:rPr lang="en-US" u="sng" dirty="0" smtClean="0"/>
              <a:t>External PC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Benefits: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Highest CPU performance for the price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Most flexible I/O solution</a:t>
            </a:r>
          </a:p>
          <a:p>
            <a:pPr lvl="2"/>
            <a:r>
              <a:rPr lang="en-US" sz="1600" dirty="0" smtClean="0"/>
              <a:t>Larger memory</a:t>
            </a:r>
          </a:p>
          <a:p>
            <a:pPr lvl="2"/>
            <a:r>
              <a:rPr lang="en-US" sz="1600" dirty="0" smtClean="0"/>
              <a:t>More internal slot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Lots of choices and form-factors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271015"/>
            <a:ext cx="4270248" cy="4733999"/>
          </a:xfrm>
          <a:ln w="12700">
            <a:solidFill>
              <a:schemeClr val="tx1"/>
            </a:solidFill>
          </a:ln>
        </p:spPr>
        <p:txBody>
          <a:bodyPr lIns="91440" tIns="91440">
            <a:normAutofit/>
          </a:bodyPr>
          <a:lstStyle/>
          <a:p>
            <a:r>
              <a:rPr lang="en-US" u="sng" dirty="0" smtClean="0"/>
              <a:t>Embedded PC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Benefits: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Designed specifically for modular systems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Supported </a:t>
            </a:r>
            <a:r>
              <a:rPr lang="en-US" sz="1800" dirty="0" smtClean="0"/>
              <a:t>by </a:t>
            </a:r>
            <a:r>
              <a:rPr lang="en-US" sz="1800" dirty="0" smtClean="0"/>
              <a:t>Agilent WW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Transportable embedded solution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Less rack space, compact size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Potential for higher chassis data rate</a:t>
            </a:r>
          </a:p>
          <a:p>
            <a:endParaRPr lang="en-US" sz="1800" dirty="0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228600" y="6664325"/>
            <a:ext cx="612775" cy="1190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7FEB0A-7B8A-4CF3-A039-4B6D35648149}" type="slidenum">
              <a:rPr lang="en-US" sz="1050"/>
              <a:pPr>
                <a:defRPr/>
              </a:pPr>
              <a:t>7</a:t>
            </a:fld>
            <a:endParaRPr lang="en-US" sz="1050" dirty="0"/>
          </a:p>
        </p:txBody>
      </p:sp>
      <p:grpSp>
        <p:nvGrpSpPr>
          <p:cNvPr id="3" name="Group 10"/>
          <p:cNvGrpSpPr/>
          <p:nvPr/>
        </p:nvGrpSpPr>
        <p:grpSpPr>
          <a:xfrm>
            <a:off x="685800" y="6248400"/>
            <a:ext cx="3200400" cy="609600"/>
            <a:chOff x="685800" y="6248400"/>
            <a:chExt cx="3200400" cy="609600"/>
          </a:xfrm>
        </p:grpSpPr>
        <p:sp>
          <p:nvSpPr>
            <p:cNvPr id="14" name="Rectangle 13"/>
            <p:cNvSpPr/>
            <p:nvPr/>
          </p:nvSpPr>
          <p:spPr>
            <a:xfrm>
              <a:off x="685800" y="6248400"/>
              <a:ext cx="31242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525250" y="6321819"/>
              <a:ext cx="23609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/>
              <a:r>
                <a:rPr lang="en-US" sz="1000" b="1" dirty="0" smtClean="0">
                  <a:solidFill>
                    <a:srgbClr val="095D7E"/>
                  </a:solidFill>
                  <a:latin typeface="Agilent TT Cond" pitchFamily="34" charset="0"/>
                </a:rPr>
                <a:t>DISCOVER</a:t>
              </a:r>
              <a:r>
                <a:rPr lang="en-US" sz="1000" dirty="0" smtClean="0">
                  <a:latin typeface="Agilent TT Cond" pitchFamily="34" charset="0"/>
                </a:rPr>
                <a:t> </a:t>
              </a:r>
              <a:r>
                <a:rPr lang="en-US" sz="1000" dirty="0">
                  <a:latin typeface="Agilent TT Cond" pitchFamily="34" charset="0"/>
                </a:rPr>
                <a:t>the Alternatives</a:t>
              </a:r>
              <a:r>
                <a:rPr lang="en-US" sz="1000" dirty="0" smtClean="0">
                  <a:latin typeface="Agilent TT Cond" pitchFamily="34" charset="0"/>
                </a:rPr>
                <a:t>…</a:t>
              </a:r>
              <a:r>
                <a:rPr lang="en-US" sz="1000" b="1" dirty="0" smtClean="0">
                  <a:latin typeface="Agilent TT Cond" pitchFamily="34" charset="0"/>
                </a:rPr>
                <a:t/>
              </a:r>
              <a:br>
                <a:rPr lang="en-US" sz="1000" b="1" dirty="0" smtClean="0">
                  <a:latin typeface="Agilent TT Cond" pitchFamily="34" charset="0"/>
                </a:rPr>
              </a:br>
              <a:r>
                <a:rPr lang="en-US" sz="1000" b="1" dirty="0" smtClean="0">
                  <a:latin typeface="Agilent TT Cond" pitchFamily="34" charset="0"/>
                </a:rPr>
                <a:t>       </a:t>
              </a:r>
              <a:r>
                <a:rPr lang="en-US" sz="1000" dirty="0" smtClean="0">
                  <a:latin typeface="Agilent TT Cond" pitchFamily="34" charset="0"/>
                </a:rPr>
                <a:t>…Agilent </a:t>
              </a:r>
              <a:r>
                <a:rPr lang="en-US" sz="1000" b="1" dirty="0" smtClean="0">
                  <a:solidFill>
                    <a:srgbClr val="095D7E"/>
                  </a:solidFill>
                  <a:latin typeface="Agilent TT Cond" pitchFamily="34" charset="0"/>
                </a:rPr>
                <a:t>MODULAR</a:t>
              </a:r>
              <a:r>
                <a:rPr lang="en-US" sz="1000" dirty="0" smtClean="0">
                  <a:solidFill>
                    <a:srgbClr val="0070C0"/>
                  </a:solidFill>
                  <a:latin typeface="Agilent TT Cond" pitchFamily="34" charset="0"/>
                </a:rPr>
                <a:t> </a:t>
              </a:r>
              <a:r>
                <a:rPr lang="en-US" sz="1000" dirty="0">
                  <a:latin typeface="Agilent TT Cond" pitchFamily="34" charset="0"/>
                </a:rPr>
                <a:t>Products</a:t>
              </a:r>
            </a:p>
          </p:txBody>
        </p:sp>
        <p:pic>
          <p:nvPicPr>
            <p:cNvPr id="16" name="Content Placeholder 4" descr="Tangram_Master_Closed_150dpi_Final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 bwMode="auto">
            <a:xfrm>
              <a:off x="763250" y="6325923"/>
              <a:ext cx="812620" cy="488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7543800" y="6662738"/>
            <a:ext cx="1371600" cy="1190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CEA0D1-A4BC-4CFA-9A03-B9045316F73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7/27/2011</a:t>
            </a:fld>
            <a:endParaRPr lang="en-US" dirty="0"/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0" y="6216597"/>
            <a:ext cx="9144000" cy="123111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800" spc="300" dirty="0">
                <a:solidFill>
                  <a:schemeClr val="bg1"/>
                </a:solidFill>
              </a:rPr>
              <a:t>AGILENT CONFIDENTIAL                </a:t>
            </a:r>
          </a:p>
        </p:txBody>
      </p:sp>
      <p:pic>
        <p:nvPicPr>
          <p:cNvPr id="3074" name="Picture 2" descr="C:\Documents and Settings\dbrannon\Desktop\Working Docs\Lit\Graphics\deskt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419600"/>
            <a:ext cx="1703388" cy="1532202"/>
          </a:xfrm>
          <a:prstGeom prst="rect">
            <a:avLst/>
          </a:prstGeom>
          <a:noFill/>
        </p:spPr>
      </p:pic>
      <p:pic>
        <p:nvPicPr>
          <p:cNvPr id="3075" name="Picture 3" descr="C:\Datafile - Active\Active Projects\Photos\AXIe\Controller\M9536A_col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876800"/>
            <a:ext cx="3124200" cy="1010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</a:t>
            </a:r>
            <a:r>
              <a:rPr lang="en-US" dirty="0" smtClean="0"/>
              <a:t>structure and pricing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1905000"/>
          <a:ext cx="6858000" cy="243986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646563"/>
                <a:gridCol w="4404614"/>
                <a:gridCol w="806823"/>
              </a:tblGrid>
              <a:tr h="542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</a:rPr>
                        <a:t>Model Number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</a:rPr>
                        <a:t>US List 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109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M9536A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AXIe Embedded PC Controller</a:t>
                      </a:r>
                      <a:endParaRPr lang="nl-NL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$</a:t>
                      </a:r>
                      <a:r>
                        <a:rPr lang="en-US" sz="1400" u="none" strike="noStrike" dirty="0" smtClean="0"/>
                        <a:t>8,900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M9536A-M16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Memory upgrade from 8 GB RAM to 16 GB RAM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$900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M9536A-W76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Windows 7 operating system (64 bit)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$0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M9536A- W73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Windows 7 operating system (32 bit)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$0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Y1207A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Spare SSD: Win 7/32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$1400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Y1208A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Spare SSD: Win 7/64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$1400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" descr="C:\Datafile - Active\Active Projects\Photos\AXIe\Controller\M9536A_c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724400"/>
            <a:ext cx="3595255" cy="1163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-2104627475,C:\Documents and Settings\mmanalot\My Documents\Training\Neophyte\200705 - Prestudy\07 - DAC_102 Scanning, Switching &amp; Data Logging - Data Acquisition.ppc"/>
</p:tagLst>
</file>

<file path=ppt/theme/theme1.xml><?xml version="1.0" encoding="utf-8"?>
<a:theme xmlns:a="http://schemas.openxmlformats.org/drawingml/2006/main" name="Agilent 2007">
  <a:themeElements>
    <a:clrScheme name="AGILENT COLORS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CC"/>
      </a:accent1>
      <a:accent2>
        <a:srgbClr val="FF9900"/>
      </a:accent2>
      <a:accent3>
        <a:srgbClr val="669933"/>
      </a:accent3>
      <a:accent4>
        <a:srgbClr val="FFCC00"/>
      </a:accent4>
      <a:accent5>
        <a:srgbClr val="003366"/>
      </a:accent5>
      <a:accent6>
        <a:srgbClr val="990000"/>
      </a:accent6>
      <a:hlink>
        <a:srgbClr val="0099CC"/>
      </a:hlink>
      <a:folHlink>
        <a:srgbClr val="990066"/>
      </a:folHlink>
    </a:clrScheme>
    <a:fontScheme name="AGILENT PPT &amp; OUT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28585382DB4F45BF8D7D87BCFBB4AB" ma:contentTypeVersion="0" ma:contentTypeDescription="Create a new document." ma:contentTypeScope="" ma:versionID="8dd1d0968138b5d90c0c9828085c881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94BC52-083E-480C-AB1F-109DB4646A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DD6BBA3-7F84-418D-82AD-1392881F4785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C5F4A37-19E4-4DC5-AED7-7C1683F93E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Agilent 2007</Template>
  <TotalTime>12588</TotalTime>
  <Words>430</Words>
  <Application>Microsoft Office PowerPoint</Application>
  <PresentationFormat>On-screen Show (4:3)</PresentationFormat>
  <Paragraphs>104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Agilent 2007</vt:lpstr>
      <vt:lpstr>Slide 1</vt:lpstr>
      <vt:lpstr>AXIe Embedded Controller</vt:lpstr>
      <vt:lpstr>Agilent M9536A AXIe Embedded Controller</vt:lpstr>
      <vt:lpstr>M9536A Front Panel Connections</vt:lpstr>
      <vt:lpstr>Key Specifications</vt:lpstr>
      <vt:lpstr>M9536A Block Diagram</vt:lpstr>
      <vt:lpstr>Embedded Controller vs. External Controller</vt:lpstr>
      <vt:lpstr>Product structure and pricing</vt:lpstr>
    </vt:vector>
  </TitlesOfParts>
  <Company>Agilent Technologies,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MODIN_2 Lab 1</dc:title>
  <dc:subject>Award Ceremony</dc:subject>
  <dc:creator>Niki Haines - niki_haines@agilent.com</dc:creator>
  <cp:lastModifiedBy>Dave Brannon</cp:lastModifiedBy>
  <cp:revision>156</cp:revision>
  <dcterms:created xsi:type="dcterms:W3CDTF">2010-10-06T14:22:24Z</dcterms:created>
  <dcterms:modified xsi:type="dcterms:W3CDTF">2011-07-27T20:09:28Z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0x0101004928585382DB4F45BF8D7D87BCFBB4AB</vt:lpwstr>
  </property>
</Properties>
</file>